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2" d="100"/>
          <a:sy n="92" d="100"/>
        </p:scale>
        <p:origin x="-93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4A116798-3AE5-4F94-BFCA-B500E92AC9F3}" type="datetimeFigureOut">
              <a:rPr lang="en-US"/>
              <a:pPr>
                <a:defRPr/>
              </a:pPr>
              <a:t>10/25/2008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11B0AB42-C6C6-47A3-BFA2-C66CAD265A11}"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15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DD0634-724F-4A59-B2B3-89E70138C75D}" type="slidenum">
              <a:rPr lang="en-US"/>
              <a:pPr fontAlgn="base">
                <a:spcBef>
                  <a:spcPct val="0"/>
                </a:spcBef>
                <a:spcAft>
                  <a:spcPct val="0"/>
                </a:spcAft>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8A40E614-1A1C-43E7-A354-02E880668851}" type="datetimeFigureOut">
              <a:rPr lang="en-US"/>
              <a:pPr>
                <a:defRPr/>
              </a:pPr>
              <a:t>10/25/2008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7E75EC08-2E30-4162-8A23-A392F85B8C0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D3072265-0F88-4804-8231-F931E4AEE089}" type="datetimeFigureOut">
              <a:rPr lang="en-US"/>
              <a:pPr>
                <a:defRPr/>
              </a:pPr>
              <a:t>10/25/2008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C2912CF-B76B-41D5-80FB-AE3A0C3A92C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1D64FC98-D27B-4E76-B04C-FFC0EB5E1328}" type="datetimeFigureOut">
              <a:rPr lang="en-US"/>
              <a:pPr>
                <a:defRPr/>
              </a:pPr>
              <a:t>10/25/2008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505D9DF9-FA74-4CA7-AEA8-B2910F11A15E}"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79C80382-7C48-433B-970A-C33CC6FB990B}" type="datetimeFigureOut">
              <a:rPr lang="en-US"/>
              <a:pPr>
                <a:defRPr/>
              </a:pPr>
              <a:t>10/25/2008</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1C1239C2-6974-4433-B8D2-4023F9C82E7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39E4E9E-30F0-4A52-8574-01551D70F5C4}" type="datetimeFigureOut">
              <a:rPr lang="en-US"/>
              <a:pPr>
                <a:defRPr/>
              </a:pPr>
              <a:t>10/25/2008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8249CB9-0FF9-4E5F-A147-34F2B15795E4}"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A6C41A0E-A672-4D8B-AD67-135A95A093FE}" type="datetimeFigureOut">
              <a:rPr lang="en-US"/>
              <a:pPr>
                <a:defRPr/>
              </a:pPr>
              <a:t>10/25/2008</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F9C949A2-C9E5-4835-BF4B-D45901892FA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FA6ADCE2-9BA3-40F9-8FE1-6C9D1E17B793}" type="datetimeFigureOut">
              <a:rPr lang="en-US"/>
              <a:pPr>
                <a:defRPr/>
              </a:pPr>
              <a:t>10/25/2008</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148B2A1D-97A1-43E5-AABA-BB56F4181DB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9B15A907-4031-498E-9199-3C8532B2CC99}" type="datetimeFigureOut">
              <a:rPr lang="en-US"/>
              <a:pPr>
                <a:defRPr/>
              </a:pPr>
              <a:t>10/25/2008</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3927A6D4-6117-4330-98BA-F85E52D1DCC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7B85040E-C31C-43E8-890C-E1682403E269}" type="datetimeFigureOut">
              <a:rPr lang="en-US"/>
              <a:pPr>
                <a:defRPr/>
              </a:pPr>
              <a:t>10/25/2008</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FCC5F441-CF2E-43F1-B731-AD04CC9383B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9A81372F-B023-404B-94C5-EE13FAAD93B0}" type="datetimeFigureOut">
              <a:rPr lang="en-US"/>
              <a:pPr>
                <a:defRPr/>
              </a:pPr>
              <a:t>10/25/2008</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93E22096-6DFE-4B81-9F4F-D2A5CAD3E69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119FA348-3E65-4722-B8AE-58EC2C157498}" type="datetimeFigureOut">
              <a:rPr lang="en-US"/>
              <a:pPr>
                <a:defRPr/>
              </a:pPr>
              <a:t>10/25/2008</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474C8A26-C14D-4286-9A54-1F2FB367F4E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smtClean="0">
                <a:solidFill>
                  <a:schemeClr val="tx1">
                    <a:shade val="50000"/>
                  </a:schemeClr>
                </a:solidFill>
                <a:latin typeface="+mn-lt"/>
              </a:defRPr>
            </a:lvl1pPr>
          </a:lstStyle>
          <a:p>
            <a:pPr>
              <a:defRPr/>
            </a:pPr>
            <a:fld id="{12ECC91C-AE2F-42A0-A66B-58445635F357}" type="datetimeFigureOut">
              <a:rPr lang="en-US"/>
              <a:pPr>
                <a:defRPr/>
              </a:pPr>
              <a:t>10/25/2008</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smtClean="0">
                <a:solidFill>
                  <a:schemeClr val="tx1">
                    <a:shade val="50000"/>
                  </a:schemeClr>
                </a:solidFill>
                <a:latin typeface="+mn-lt"/>
              </a:defRPr>
            </a:lvl1pPr>
          </a:lstStyle>
          <a:p>
            <a:pPr>
              <a:defRPr/>
            </a:pPr>
            <a:fld id="{B4B33CD6-A16E-43FA-B690-94E9763DF0D4}"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74" r:id="rId1"/>
    <p:sldLayoutId id="2147483675" r:id="rId2"/>
    <p:sldLayoutId id="2147483684"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fontAlgn="base">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fontAlgn="base">
        <a:spcBef>
          <a:spcPct val="0"/>
        </a:spcBef>
        <a:spcAft>
          <a:spcPct val="0"/>
        </a:spcAft>
        <a:defRPr sz="4100" b="1">
          <a:solidFill>
            <a:schemeClr val="tx1"/>
          </a:solidFill>
          <a:latin typeface="Lucida Sans"/>
        </a:defRPr>
      </a:lvl2pPr>
      <a:lvl3pPr algn="ctr" rtl="0" fontAlgn="base">
        <a:spcBef>
          <a:spcPct val="0"/>
        </a:spcBef>
        <a:spcAft>
          <a:spcPct val="0"/>
        </a:spcAft>
        <a:defRPr sz="4100" b="1">
          <a:solidFill>
            <a:schemeClr val="tx1"/>
          </a:solidFill>
          <a:latin typeface="Lucida Sans"/>
        </a:defRPr>
      </a:lvl3pPr>
      <a:lvl4pPr algn="ctr" rtl="0" fontAlgn="base">
        <a:spcBef>
          <a:spcPct val="0"/>
        </a:spcBef>
        <a:spcAft>
          <a:spcPct val="0"/>
        </a:spcAft>
        <a:defRPr sz="4100" b="1">
          <a:solidFill>
            <a:schemeClr val="tx1"/>
          </a:solidFill>
          <a:latin typeface="Lucida Sans"/>
        </a:defRPr>
      </a:lvl4pPr>
      <a:lvl5pPr algn="ctr" rtl="0" fontAlgn="base">
        <a:spcBef>
          <a:spcPct val="0"/>
        </a:spcBef>
        <a:spcAft>
          <a:spcPct val="0"/>
        </a:spcAft>
        <a:defRPr sz="4100" b="1">
          <a:solidFill>
            <a:schemeClr val="tx1"/>
          </a:solidFill>
          <a:latin typeface="Lucida Sans"/>
        </a:defRPr>
      </a:lvl5pPr>
      <a:lvl6pPr marL="457200" algn="ctr" rtl="0" fontAlgn="base">
        <a:spcBef>
          <a:spcPct val="0"/>
        </a:spcBef>
        <a:spcAft>
          <a:spcPct val="0"/>
        </a:spcAft>
        <a:defRPr sz="4100" b="1">
          <a:solidFill>
            <a:schemeClr val="tx1"/>
          </a:solidFill>
          <a:latin typeface="Lucida Sans"/>
        </a:defRPr>
      </a:lvl6pPr>
      <a:lvl7pPr marL="914400" algn="ctr" rtl="0" fontAlgn="base">
        <a:spcBef>
          <a:spcPct val="0"/>
        </a:spcBef>
        <a:spcAft>
          <a:spcPct val="0"/>
        </a:spcAft>
        <a:defRPr sz="4100" b="1">
          <a:solidFill>
            <a:schemeClr val="tx1"/>
          </a:solidFill>
          <a:latin typeface="Lucida Sans"/>
        </a:defRPr>
      </a:lvl7pPr>
      <a:lvl8pPr marL="1371600" algn="ctr" rtl="0" fontAlgn="base">
        <a:spcBef>
          <a:spcPct val="0"/>
        </a:spcBef>
        <a:spcAft>
          <a:spcPct val="0"/>
        </a:spcAft>
        <a:defRPr sz="4100" b="1">
          <a:solidFill>
            <a:schemeClr val="tx1"/>
          </a:solidFill>
          <a:latin typeface="Lucida Sans"/>
        </a:defRPr>
      </a:lvl8pPr>
      <a:lvl9pPr marL="1828800" algn="ctr" rtl="0" fontAlgn="base">
        <a:spcBef>
          <a:spcPct val="0"/>
        </a:spcBef>
        <a:spcAft>
          <a:spcPct val="0"/>
        </a:spcAft>
        <a:defRPr sz="4100" b="1">
          <a:solidFill>
            <a:schemeClr val="tx1"/>
          </a:solidFill>
          <a:latin typeface="Lucida Sans"/>
        </a:defRPr>
      </a:lvl9pPr>
    </p:titleStyle>
    <p:bodyStyle>
      <a:lvl1pPr marL="547688" indent="-411163" algn="l" rtl="0" fontAlgn="base">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fontAlgn="base">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fontAlgn="base">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fontAlgn="base">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fontAlgn="base">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wmf"/><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wmf"/><Relationship Id="rId5" Type="http://schemas.openxmlformats.org/officeDocument/2006/relationships/image" Target="../media/image4.jpeg"/><Relationship Id="rId4" Type="http://schemas.openxmlformats.org/officeDocument/2006/relationships/image" Target="../media/image3.wmf"/><Relationship Id="rId9"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xml"/><Relationship Id="rId1" Type="http://schemas.openxmlformats.org/officeDocument/2006/relationships/audio" Target="file:///C:\Documents%20and%20Settings\Student\Local%20Settings\Temporary%20Internet%20Files\Content.IE5\0HY3YIER\MSj03882020000%5b1%5d.wav" TargetMode="Externa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2.xml"/><Relationship Id="rId1" Type="http://schemas.openxmlformats.org/officeDocument/2006/relationships/audio" Target="../media/audio1.wav"/><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752600"/>
            <a:ext cx="6781800" cy="1143000"/>
          </a:xfrm>
        </p:spPr>
        <p:txBody>
          <a:bodyPr>
            <a:normAutofit fontScale="90000"/>
          </a:bodyPr>
          <a:lstStyle/>
          <a:p>
            <a:pPr fontAlgn="auto">
              <a:spcAft>
                <a:spcPts val="0"/>
              </a:spcAft>
              <a:defRPr/>
            </a:pPr>
            <a:r>
              <a:rPr lang="en-US" dirty="0" smtClean="0"/>
              <a:t>Geography Definitions</a:t>
            </a:r>
            <a:endParaRPr lang="en-US" dirty="0"/>
          </a:p>
        </p:txBody>
      </p:sp>
      <p:sp>
        <p:nvSpPr>
          <p:cNvPr id="14338" name="Subtitle 2"/>
          <p:cNvSpPr>
            <a:spLocks noGrp="1"/>
          </p:cNvSpPr>
          <p:nvPr>
            <p:ph type="subTitle" idx="1"/>
          </p:nvPr>
        </p:nvSpPr>
        <p:spPr>
          <a:xfrm rot="19833752">
            <a:off x="141288" y="446088"/>
            <a:ext cx="2108200" cy="1125537"/>
          </a:xfrm>
        </p:spPr>
        <p:txBody>
          <a:bodyPr/>
          <a:lstStyle/>
          <a:p>
            <a:r>
              <a:rPr lang="en-US" smtClean="0"/>
              <a:t>By Andrew </a:t>
            </a:r>
          </a:p>
        </p:txBody>
      </p:sp>
      <p:pic>
        <p:nvPicPr>
          <p:cNvPr id="14339" name="Picture 2" descr="C:\Documents and Settings\Student\Local Settings\Temporary Internet Files\Content.IE5\VYSMUBF2\MCj04135320000[1].wmf"/>
          <p:cNvPicPr>
            <a:picLocks noChangeAspect="1" noChangeArrowheads="1"/>
          </p:cNvPicPr>
          <p:nvPr/>
        </p:nvPicPr>
        <p:blipFill>
          <a:blip r:embed="rId3"/>
          <a:srcRect/>
          <a:stretch>
            <a:fillRect/>
          </a:stretch>
        </p:blipFill>
        <p:spPr bwMode="auto">
          <a:xfrm rot="-5993413">
            <a:off x="6781801" y="3048000"/>
            <a:ext cx="2209800" cy="2105025"/>
          </a:xfrm>
          <a:prstGeom prst="rect">
            <a:avLst/>
          </a:prstGeom>
          <a:noFill/>
          <a:ln w="9525">
            <a:noFill/>
            <a:miter lim="800000"/>
            <a:headEnd/>
            <a:tailEnd/>
          </a:ln>
        </p:spPr>
      </p:pic>
      <p:pic>
        <p:nvPicPr>
          <p:cNvPr id="14340" name="Picture 3" descr="C:\Documents and Settings\Student\Local Settings\Temporary Internet Files\Content.IE5\YM76DMUB\MCj04136340000[1].wmf"/>
          <p:cNvPicPr>
            <a:picLocks noChangeAspect="1" noChangeArrowheads="1"/>
          </p:cNvPicPr>
          <p:nvPr/>
        </p:nvPicPr>
        <p:blipFill>
          <a:blip r:embed="rId4"/>
          <a:srcRect/>
          <a:stretch>
            <a:fillRect/>
          </a:stretch>
        </p:blipFill>
        <p:spPr bwMode="auto">
          <a:xfrm rot="-3160968">
            <a:off x="533400" y="1905000"/>
            <a:ext cx="2057400" cy="2540000"/>
          </a:xfrm>
          <a:prstGeom prst="rect">
            <a:avLst/>
          </a:prstGeom>
          <a:noFill/>
          <a:ln w="9525">
            <a:noFill/>
            <a:miter lim="800000"/>
            <a:headEnd/>
            <a:tailEnd/>
          </a:ln>
        </p:spPr>
      </p:pic>
      <p:pic>
        <p:nvPicPr>
          <p:cNvPr id="14341" name="Picture 4" descr="C:\Documents and Settings\Student\Local Settings\Temporary Internet Files\Content.IE5\1TWADBK6\MPj04307130000[1].jpg"/>
          <p:cNvPicPr>
            <a:picLocks noChangeAspect="1" noChangeArrowheads="1"/>
          </p:cNvPicPr>
          <p:nvPr/>
        </p:nvPicPr>
        <p:blipFill>
          <a:blip r:embed="rId5"/>
          <a:srcRect/>
          <a:stretch>
            <a:fillRect/>
          </a:stretch>
        </p:blipFill>
        <p:spPr bwMode="auto">
          <a:xfrm>
            <a:off x="6553200" y="152400"/>
            <a:ext cx="2308225" cy="1555750"/>
          </a:xfrm>
          <a:prstGeom prst="rect">
            <a:avLst/>
          </a:prstGeom>
          <a:noFill/>
          <a:ln w="9525">
            <a:noFill/>
            <a:miter lim="800000"/>
            <a:headEnd/>
            <a:tailEnd/>
          </a:ln>
        </p:spPr>
      </p:pic>
      <p:pic>
        <p:nvPicPr>
          <p:cNvPr id="14342" name="Picture 5" descr="C:\Documents and Settings\Student\Local Settings\Temporary Internet Files\Content.IE5\1TWADBK6\MCj04322550000[1].wmf"/>
          <p:cNvPicPr>
            <a:picLocks noChangeAspect="1" noChangeArrowheads="1"/>
          </p:cNvPicPr>
          <p:nvPr/>
        </p:nvPicPr>
        <p:blipFill>
          <a:blip r:embed="rId6"/>
          <a:srcRect/>
          <a:stretch>
            <a:fillRect/>
          </a:stretch>
        </p:blipFill>
        <p:spPr bwMode="auto">
          <a:xfrm rot="-2527592">
            <a:off x="4800600" y="4876800"/>
            <a:ext cx="1827213" cy="1492250"/>
          </a:xfrm>
          <a:prstGeom prst="rect">
            <a:avLst/>
          </a:prstGeom>
          <a:noFill/>
          <a:ln w="9525">
            <a:noFill/>
            <a:miter lim="800000"/>
            <a:headEnd/>
            <a:tailEnd/>
          </a:ln>
        </p:spPr>
      </p:pic>
      <p:pic>
        <p:nvPicPr>
          <p:cNvPr id="14343" name="Picture 6" descr="C:\Documents and Settings\Student\Local Settings\Temporary Internet Files\Content.IE5\0HY3YIER\MPj04384270000[1].jpg"/>
          <p:cNvPicPr>
            <a:picLocks noChangeAspect="1" noChangeArrowheads="1"/>
          </p:cNvPicPr>
          <p:nvPr/>
        </p:nvPicPr>
        <p:blipFill>
          <a:blip r:embed="rId7"/>
          <a:srcRect/>
          <a:stretch>
            <a:fillRect/>
          </a:stretch>
        </p:blipFill>
        <p:spPr bwMode="auto">
          <a:xfrm>
            <a:off x="2743200" y="3657600"/>
            <a:ext cx="1762125" cy="2632075"/>
          </a:xfrm>
          <a:prstGeom prst="rect">
            <a:avLst/>
          </a:prstGeom>
          <a:noFill/>
          <a:ln w="9525">
            <a:noFill/>
            <a:miter lim="800000"/>
            <a:headEnd/>
            <a:tailEnd/>
          </a:ln>
        </p:spPr>
      </p:pic>
      <p:pic>
        <p:nvPicPr>
          <p:cNvPr id="14344" name="Picture 7" descr="C:\Documents and Settings\Student\Local Settings\Temporary Internet Files\Content.IE5\1TWADBK6\MPj04386380000[1].jpg"/>
          <p:cNvPicPr>
            <a:picLocks noChangeAspect="1" noChangeArrowheads="1"/>
          </p:cNvPicPr>
          <p:nvPr/>
        </p:nvPicPr>
        <p:blipFill>
          <a:blip r:embed="rId8"/>
          <a:srcRect/>
          <a:stretch>
            <a:fillRect/>
          </a:stretch>
        </p:blipFill>
        <p:spPr bwMode="auto">
          <a:xfrm>
            <a:off x="152400" y="4800600"/>
            <a:ext cx="2286000" cy="1716088"/>
          </a:xfrm>
          <a:prstGeom prst="rect">
            <a:avLst/>
          </a:prstGeom>
          <a:noFill/>
          <a:ln w="9525">
            <a:noFill/>
            <a:miter lim="800000"/>
            <a:headEnd/>
            <a:tailEnd/>
          </a:ln>
        </p:spPr>
      </p:pic>
      <p:pic>
        <p:nvPicPr>
          <p:cNvPr id="14345" name="Picture 8" descr="C:\Documents and Settings\Student\Local Settings\Temporary Internet Files\Content.IE5\YM76DMUB\MPj04333650000[1].jpg"/>
          <p:cNvPicPr>
            <a:picLocks noChangeAspect="1" noChangeArrowheads="1"/>
          </p:cNvPicPr>
          <p:nvPr/>
        </p:nvPicPr>
        <p:blipFill>
          <a:blip r:embed="rId9"/>
          <a:srcRect/>
          <a:stretch>
            <a:fillRect/>
          </a:stretch>
        </p:blipFill>
        <p:spPr bwMode="auto">
          <a:xfrm>
            <a:off x="3200400" y="381000"/>
            <a:ext cx="2514600" cy="827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Atoll</a:t>
            </a:r>
            <a:endParaRPr lang="en-US" dirty="0"/>
          </a:p>
        </p:txBody>
      </p:sp>
      <p:sp>
        <p:nvSpPr>
          <p:cNvPr id="24578" name="Content Placeholder 2"/>
          <p:cNvSpPr>
            <a:spLocks noGrp="1"/>
          </p:cNvSpPr>
          <p:nvPr>
            <p:ph idx="1"/>
          </p:nvPr>
        </p:nvSpPr>
        <p:spPr/>
        <p:txBody>
          <a:bodyPr/>
          <a:lstStyle/>
          <a:p>
            <a:r>
              <a:rPr lang="en-US" smtClean="0"/>
              <a:t>A ring-like coral island and reef that nearly or entirely encloses a lagoon.</a:t>
            </a:r>
          </a:p>
        </p:txBody>
      </p:sp>
      <p:pic>
        <p:nvPicPr>
          <p:cNvPr id="24579" name="Picture 2" descr="C:\Documents and Settings\Student\Local Settings\Temporary Internet Files\Content.IE5\8XENKHIB\MPj04065620000[1].jpg"/>
          <p:cNvPicPr>
            <a:picLocks noChangeAspect="1" noChangeArrowheads="1"/>
          </p:cNvPicPr>
          <p:nvPr/>
        </p:nvPicPr>
        <p:blipFill>
          <a:blip r:embed="rId2"/>
          <a:srcRect/>
          <a:stretch>
            <a:fillRect/>
          </a:stretch>
        </p:blipFill>
        <p:spPr bwMode="auto">
          <a:xfrm>
            <a:off x="1752600" y="2667000"/>
            <a:ext cx="5486400" cy="36576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Ocean</a:t>
            </a:r>
            <a:endParaRPr lang="en-US" dirty="0"/>
          </a:p>
        </p:txBody>
      </p:sp>
      <p:sp>
        <p:nvSpPr>
          <p:cNvPr id="25602" name="Content Placeholder 2"/>
          <p:cNvSpPr>
            <a:spLocks noGrp="1"/>
          </p:cNvSpPr>
          <p:nvPr>
            <p:ph idx="1"/>
          </p:nvPr>
        </p:nvSpPr>
        <p:spPr/>
        <p:txBody>
          <a:bodyPr/>
          <a:lstStyle/>
          <a:p>
            <a:r>
              <a:rPr lang="en-US" smtClean="0"/>
              <a:t>One of the major subdivisions of the interconnected body of salt water that occupies almost three-quarters of the Earth's surface.</a:t>
            </a:r>
          </a:p>
          <a:p>
            <a:endParaRPr lang="en-US" smtClean="0"/>
          </a:p>
        </p:txBody>
      </p:sp>
      <p:pic>
        <p:nvPicPr>
          <p:cNvPr id="25603" name="Picture 3" descr="C:\Documents and Settings\Student\Local Settings\Temporary Internet Files\Content.IE5\WDYF01MV\MPj04306900000[1].jpg"/>
          <p:cNvPicPr>
            <a:picLocks noChangeAspect="1" noChangeArrowheads="1"/>
          </p:cNvPicPr>
          <p:nvPr/>
        </p:nvPicPr>
        <p:blipFill>
          <a:blip r:embed="rId2"/>
          <a:srcRect/>
          <a:stretch>
            <a:fillRect/>
          </a:stretch>
        </p:blipFill>
        <p:spPr bwMode="auto">
          <a:xfrm>
            <a:off x="1905000" y="3200400"/>
            <a:ext cx="4572000" cy="3043238"/>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Prairie</a:t>
            </a:r>
            <a:endParaRPr lang="en-US" dirty="0"/>
          </a:p>
        </p:txBody>
      </p:sp>
      <p:sp>
        <p:nvSpPr>
          <p:cNvPr id="26626" name="Content Placeholder 2"/>
          <p:cNvSpPr>
            <a:spLocks noGrp="1"/>
          </p:cNvSpPr>
          <p:nvPr>
            <p:ph idx="1"/>
          </p:nvPr>
        </p:nvSpPr>
        <p:spPr>
          <a:xfrm>
            <a:off x="488950" y="1514475"/>
            <a:ext cx="8229600" cy="4708525"/>
          </a:xfrm>
        </p:spPr>
        <p:txBody>
          <a:bodyPr/>
          <a:lstStyle/>
          <a:p>
            <a:r>
              <a:rPr lang="en-US" smtClean="0"/>
              <a:t>An extensive area of flat or rolling, predominantly treeless grassland, especially the large tract or plain of central North America.</a:t>
            </a:r>
          </a:p>
          <a:p>
            <a:endParaRPr lang="en-US" smtClean="0"/>
          </a:p>
          <a:p>
            <a:endParaRPr lang="en-US" smtClean="0"/>
          </a:p>
        </p:txBody>
      </p:sp>
      <p:pic>
        <p:nvPicPr>
          <p:cNvPr id="26627" name="Picture 2" descr="C:\Documents and Settings\Student\Local Settings\Temporary Internet Files\Content.IE5\WDYF01MV\MPj01443820000[1].jpg"/>
          <p:cNvPicPr>
            <a:picLocks noChangeAspect="1" noChangeArrowheads="1"/>
          </p:cNvPicPr>
          <p:nvPr/>
        </p:nvPicPr>
        <p:blipFill>
          <a:blip r:embed="rId2"/>
          <a:srcRect/>
          <a:stretch>
            <a:fillRect/>
          </a:stretch>
        </p:blipFill>
        <p:spPr bwMode="auto">
          <a:xfrm>
            <a:off x="2590800" y="3657600"/>
            <a:ext cx="3657600" cy="2401888"/>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Hill</a:t>
            </a:r>
            <a:endParaRPr lang="en-US" dirty="0"/>
          </a:p>
        </p:txBody>
      </p:sp>
      <p:sp>
        <p:nvSpPr>
          <p:cNvPr id="27650" name="Content Placeholder 2"/>
          <p:cNvSpPr>
            <a:spLocks noGrp="1"/>
          </p:cNvSpPr>
          <p:nvPr>
            <p:ph idx="1"/>
          </p:nvPr>
        </p:nvSpPr>
        <p:spPr/>
        <p:txBody>
          <a:bodyPr/>
          <a:lstStyle/>
          <a:p>
            <a:r>
              <a:rPr lang="en-US" smtClean="0"/>
              <a:t>A well-defined natural elevation smaller than a mountain.</a:t>
            </a:r>
          </a:p>
          <a:p>
            <a:endParaRPr lang="en-US" smtClean="0"/>
          </a:p>
        </p:txBody>
      </p:sp>
      <p:pic>
        <p:nvPicPr>
          <p:cNvPr id="27651" name="Picture 3" descr="C:\Documents and Settings\Student\Local Settings\Temporary Internet Files\Content.IE5\8XENKHIB\MPj04383150000[1].jpg"/>
          <p:cNvPicPr>
            <a:picLocks noChangeAspect="1" noChangeArrowheads="1"/>
          </p:cNvPicPr>
          <p:nvPr/>
        </p:nvPicPr>
        <p:blipFill>
          <a:blip r:embed="rId2"/>
          <a:srcRect/>
          <a:stretch>
            <a:fillRect/>
          </a:stretch>
        </p:blipFill>
        <p:spPr bwMode="auto">
          <a:xfrm>
            <a:off x="2895600" y="2819400"/>
            <a:ext cx="4513263" cy="3405188"/>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Reservoir</a:t>
            </a:r>
            <a:endParaRPr lang="en-US" dirty="0"/>
          </a:p>
        </p:txBody>
      </p:sp>
      <p:sp>
        <p:nvSpPr>
          <p:cNvPr id="28674" name="Content Placeholder 2"/>
          <p:cNvSpPr>
            <a:spLocks noGrp="1"/>
          </p:cNvSpPr>
          <p:nvPr>
            <p:ph idx="1"/>
          </p:nvPr>
        </p:nvSpPr>
        <p:spPr/>
        <p:txBody>
          <a:bodyPr/>
          <a:lstStyle/>
          <a:p>
            <a:r>
              <a:rPr lang="en-US" smtClean="0"/>
              <a:t>A natural or artificial pond or lake used for the storage and regulation of water.</a:t>
            </a:r>
          </a:p>
        </p:txBody>
      </p:sp>
      <p:pic>
        <p:nvPicPr>
          <p:cNvPr id="28675" name="Picture 3" descr="C:\Documents and Settings\Student\Local Settings\Temporary Internet Files\Content.IE5\WDYF01MV\MPj04372010000[1].jpg"/>
          <p:cNvPicPr>
            <a:picLocks noChangeAspect="1" noChangeArrowheads="1"/>
          </p:cNvPicPr>
          <p:nvPr/>
        </p:nvPicPr>
        <p:blipFill>
          <a:blip r:embed="rId2"/>
          <a:srcRect/>
          <a:stretch>
            <a:fillRect/>
          </a:stretch>
        </p:blipFill>
        <p:spPr bwMode="auto">
          <a:xfrm>
            <a:off x="3276600" y="2667000"/>
            <a:ext cx="3195638" cy="33528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Wetland</a:t>
            </a:r>
            <a:endParaRPr lang="en-US" dirty="0"/>
          </a:p>
        </p:txBody>
      </p:sp>
      <p:sp>
        <p:nvSpPr>
          <p:cNvPr id="29698" name="Content Placeholder 2"/>
          <p:cNvSpPr>
            <a:spLocks noGrp="1"/>
          </p:cNvSpPr>
          <p:nvPr>
            <p:ph idx="1"/>
          </p:nvPr>
        </p:nvSpPr>
        <p:spPr/>
        <p:txBody>
          <a:bodyPr/>
          <a:lstStyle/>
          <a:p>
            <a:r>
              <a:rPr lang="en-US" smtClean="0"/>
              <a:t>A lowland area, such as a marsh or swamp, that is saturated with moisture, especially when regarded as the natural habitat of wildlife.</a:t>
            </a:r>
          </a:p>
        </p:txBody>
      </p:sp>
      <p:pic>
        <p:nvPicPr>
          <p:cNvPr id="29699" name="Picture 2" descr="C:\Documents and Settings\Student\Local Settings\Temporary Internet Files\Content.IE5\4HE7GDMN\MPj04225040000[1].jpg"/>
          <p:cNvPicPr>
            <a:picLocks noChangeAspect="1" noChangeArrowheads="1"/>
          </p:cNvPicPr>
          <p:nvPr/>
        </p:nvPicPr>
        <p:blipFill>
          <a:blip r:embed="rId2"/>
          <a:srcRect/>
          <a:stretch>
            <a:fillRect/>
          </a:stretch>
        </p:blipFill>
        <p:spPr bwMode="auto">
          <a:xfrm>
            <a:off x="2819400" y="3124200"/>
            <a:ext cx="3352800" cy="33528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Rural</a:t>
            </a:r>
            <a:endParaRPr lang="en-US" dirty="0"/>
          </a:p>
        </p:txBody>
      </p:sp>
      <p:sp>
        <p:nvSpPr>
          <p:cNvPr id="30722" name="Content Placeholder 2"/>
          <p:cNvSpPr>
            <a:spLocks noGrp="1"/>
          </p:cNvSpPr>
          <p:nvPr>
            <p:ph idx="1"/>
          </p:nvPr>
        </p:nvSpPr>
        <p:spPr/>
        <p:txBody>
          <a:bodyPr/>
          <a:lstStyle/>
          <a:p>
            <a:r>
              <a:rPr lang="en-US" smtClean="0"/>
              <a:t>Of, relating to, or characteristic of the country.</a:t>
            </a:r>
          </a:p>
          <a:p>
            <a:endParaRPr lang="en-US" smtClean="0"/>
          </a:p>
        </p:txBody>
      </p:sp>
      <p:pic>
        <p:nvPicPr>
          <p:cNvPr id="30723" name="Picture 2" descr="C:\Documents and Settings\Student\Local Settings\Temporary Internet Files\Content.IE5\812VSLEZ\MPj04385330000[1].jpg"/>
          <p:cNvPicPr>
            <a:picLocks noChangeAspect="1" noChangeArrowheads="1"/>
          </p:cNvPicPr>
          <p:nvPr/>
        </p:nvPicPr>
        <p:blipFill>
          <a:blip r:embed="rId2"/>
          <a:srcRect/>
          <a:stretch>
            <a:fillRect/>
          </a:stretch>
        </p:blipFill>
        <p:spPr bwMode="auto">
          <a:xfrm>
            <a:off x="2133600" y="2667000"/>
            <a:ext cx="4572000" cy="30480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Escarpment</a:t>
            </a:r>
            <a:endParaRPr lang="en-US" dirty="0"/>
          </a:p>
        </p:txBody>
      </p:sp>
      <p:sp>
        <p:nvSpPr>
          <p:cNvPr id="31746" name="Content Placeholder 2"/>
          <p:cNvSpPr>
            <a:spLocks noGrp="1"/>
          </p:cNvSpPr>
          <p:nvPr>
            <p:ph idx="1"/>
          </p:nvPr>
        </p:nvSpPr>
        <p:spPr/>
        <p:txBody>
          <a:bodyPr/>
          <a:lstStyle/>
          <a:p>
            <a:r>
              <a:rPr lang="en-US" smtClean="0"/>
              <a:t>A steep slope or long cliff that results from erosion or faulting and separates two relatively level areas of differing elevations.</a:t>
            </a:r>
          </a:p>
          <a:p>
            <a:endParaRPr lang="en-US" smtClean="0"/>
          </a:p>
        </p:txBody>
      </p:sp>
      <p:pic>
        <p:nvPicPr>
          <p:cNvPr id="31747" name="Picture 2" descr="C:\Documents and Settings\Student\Local Settings\Temporary Internet Files\Content.IE5\4HE7GDMN\MPj04002670000[1].jpg"/>
          <p:cNvPicPr>
            <a:picLocks noChangeAspect="1" noChangeArrowheads="1"/>
          </p:cNvPicPr>
          <p:nvPr/>
        </p:nvPicPr>
        <p:blipFill>
          <a:blip r:embed="rId3"/>
          <a:srcRect/>
          <a:stretch>
            <a:fillRect/>
          </a:stretch>
        </p:blipFill>
        <p:spPr bwMode="auto">
          <a:xfrm>
            <a:off x="2057400" y="3429000"/>
            <a:ext cx="4114800" cy="2590800"/>
          </a:xfrm>
          <a:prstGeom prst="rect">
            <a:avLst/>
          </a:prstGeom>
          <a:noFill/>
          <a:ln w="9525">
            <a:noFill/>
            <a:miter lim="800000"/>
            <a:headEnd/>
            <a:tailEnd/>
          </a:ln>
        </p:spPr>
      </p:pic>
      <p:pic>
        <p:nvPicPr>
          <p:cNvPr id="6" name="MSj03882020000[1].wav">
            <a:hlinkClick r:id="" action="ppaction://media"/>
          </p:cNvPr>
          <p:cNvPicPr>
            <a:picLocks noRot="1" noChangeAspect="1"/>
          </p:cNvPicPr>
          <p:nvPr>
            <a:audioFile r:link="rId1"/>
          </p:nvPr>
        </p:nvPicPr>
        <p:blipFill>
          <a:blip r:embed="rId4"/>
          <a:srcRect/>
          <a:stretch>
            <a:fillRect/>
          </a:stretch>
        </p:blipFill>
        <p:spPr bwMode="auto">
          <a:xfrm>
            <a:off x="6705600" y="36576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21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Bay</a:t>
            </a:r>
            <a:endParaRPr lang="en-US" dirty="0"/>
          </a:p>
        </p:txBody>
      </p:sp>
      <p:sp>
        <p:nvSpPr>
          <p:cNvPr id="32770" name="Content Placeholder 2"/>
          <p:cNvSpPr>
            <a:spLocks noGrp="1"/>
          </p:cNvSpPr>
          <p:nvPr>
            <p:ph idx="1"/>
          </p:nvPr>
        </p:nvSpPr>
        <p:spPr/>
        <p:txBody>
          <a:bodyPr/>
          <a:lstStyle/>
          <a:p>
            <a:r>
              <a:rPr lang="en-US" smtClean="0"/>
              <a:t>A bay is a body of water forming an indentation of the shoreline, larger than a cove but smaller than a gulf.</a:t>
            </a:r>
          </a:p>
        </p:txBody>
      </p:sp>
      <p:pic>
        <p:nvPicPr>
          <p:cNvPr id="32771" name="Picture 2" descr="C:\Documents and Settings\Student\Local Settings\Temporary Internet Files\Content.IE5\WDYF01MV\MPj04340300000[1].jpg"/>
          <p:cNvPicPr>
            <a:picLocks noChangeAspect="1" noChangeArrowheads="1"/>
          </p:cNvPicPr>
          <p:nvPr/>
        </p:nvPicPr>
        <p:blipFill>
          <a:blip r:embed="rId2"/>
          <a:srcRect/>
          <a:stretch>
            <a:fillRect/>
          </a:stretch>
        </p:blipFill>
        <p:spPr bwMode="auto">
          <a:xfrm>
            <a:off x="2438400" y="2971800"/>
            <a:ext cx="4191000" cy="2790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River</a:t>
            </a:r>
            <a:endParaRPr lang="en-US" dirty="0"/>
          </a:p>
        </p:txBody>
      </p:sp>
      <p:sp>
        <p:nvSpPr>
          <p:cNvPr id="33794" name="Content Placeholder 2"/>
          <p:cNvSpPr>
            <a:spLocks noGrp="1"/>
          </p:cNvSpPr>
          <p:nvPr>
            <p:ph idx="1"/>
          </p:nvPr>
        </p:nvSpPr>
        <p:spPr/>
        <p:txBody>
          <a:bodyPr/>
          <a:lstStyle/>
          <a:p>
            <a:r>
              <a:rPr lang="en-US" smtClean="0"/>
              <a:t>A large natural stream of water emptying into an ocean, lake, or other body of water and usually fed along its course by converging tributaries.</a:t>
            </a:r>
          </a:p>
        </p:txBody>
      </p:sp>
      <p:pic>
        <p:nvPicPr>
          <p:cNvPr id="33795" name="Picture 2" descr="C:\Documents and Settings\Student\Local Settings\Temporary Internet Files\Content.IE5\812VSLEZ\MPj04389080000[1].jpg"/>
          <p:cNvPicPr>
            <a:picLocks noChangeAspect="1" noChangeArrowheads="1"/>
          </p:cNvPicPr>
          <p:nvPr/>
        </p:nvPicPr>
        <p:blipFill>
          <a:blip r:embed="rId2"/>
          <a:srcRect/>
          <a:stretch>
            <a:fillRect/>
          </a:stretch>
        </p:blipFill>
        <p:spPr bwMode="auto">
          <a:xfrm>
            <a:off x="2667000" y="3352800"/>
            <a:ext cx="4572000" cy="30226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Mountain Range</a:t>
            </a:r>
            <a:endParaRPr lang="en-US" dirty="0"/>
          </a:p>
        </p:txBody>
      </p:sp>
      <p:sp>
        <p:nvSpPr>
          <p:cNvPr id="16386" name="Content Placeholder 2"/>
          <p:cNvSpPr>
            <a:spLocks noGrp="1"/>
          </p:cNvSpPr>
          <p:nvPr>
            <p:ph idx="1"/>
          </p:nvPr>
        </p:nvSpPr>
        <p:spPr/>
        <p:txBody>
          <a:bodyPr/>
          <a:lstStyle/>
          <a:p>
            <a:r>
              <a:rPr lang="en-US" smtClean="0"/>
              <a:t>a long connected chain of mountains and hills.</a:t>
            </a:r>
          </a:p>
          <a:p>
            <a:endParaRPr lang="en-US" smtClean="0"/>
          </a:p>
          <a:p>
            <a:pPr>
              <a:buFont typeface="Wingdings 2" pitchFamily="18" charset="2"/>
              <a:buNone/>
            </a:pPr>
            <a:endParaRPr lang="en-US" smtClean="0"/>
          </a:p>
        </p:txBody>
      </p:sp>
      <p:pic>
        <p:nvPicPr>
          <p:cNvPr id="16387" name="Picture 2" descr="C:\Documents and Settings\Student\Local Settings\Temporary Internet Files\Content.IE5\WDYF01MV\MPj04386080000[1].jpg"/>
          <p:cNvPicPr>
            <a:picLocks noChangeAspect="1" noChangeArrowheads="1"/>
          </p:cNvPicPr>
          <p:nvPr/>
        </p:nvPicPr>
        <p:blipFill>
          <a:blip r:embed="rId2"/>
          <a:srcRect/>
          <a:stretch>
            <a:fillRect/>
          </a:stretch>
        </p:blipFill>
        <p:spPr bwMode="auto">
          <a:xfrm>
            <a:off x="1143000" y="2286000"/>
            <a:ext cx="6400800" cy="427355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Fault</a:t>
            </a:r>
            <a:endParaRPr lang="en-US" dirty="0"/>
          </a:p>
        </p:txBody>
      </p:sp>
      <p:sp>
        <p:nvSpPr>
          <p:cNvPr id="34818" name="Content Placeholder 2"/>
          <p:cNvSpPr>
            <a:spLocks noGrp="1"/>
          </p:cNvSpPr>
          <p:nvPr>
            <p:ph idx="1"/>
          </p:nvPr>
        </p:nvSpPr>
        <p:spPr/>
        <p:txBody>
          <a:bodyPr/>
          <a:lstStyle/>
          <a:p>
            <a:r>
              <a:rPr lang="en-US" smtClean="0"/>
              <a:t>the compressing forces acting on the earth's surface cause the rocks to fold along the regions of weakness. this is called folding. sometimes the rocks get fractured along the regions of weakness again due to compressing force. this is called faulting.</a:t>
            </a:r>
          </a:p>
          <a:p>
            <a:endParaRPr lang="en-US" smtClean="0"/>
          </a:p>
          <a:p>
            <a:endParaRPr lang="en-US" smtClean="0"/>
          </a:p>
        </p:txBody>
      </p:sp>
      <p:pic>
        <p:nvPicPr>
          <p:cNvPr id="34819" name="Picture 2" descr="C:\Documents and Settings\Student\Local Settings\Temporary Internet Files\Content.IE5\YM76DMUB\MPj04373410000[1].jpg"/>
          <p:cNvPicPr>
            <a:picLocks noChangeAspect="1" noChangeArrowheads="1"/>
          </p:cNvPicPr>
          <p:nvPr/>
        </p:nvPicPr>
        <p:blipFill>
          <a:blip r:embed="rId3"/>
          <a:srcRect/>
          <a:stretch>
            <a:fillRect/>
          </a:stretch>
        </p:blipFill>
        <p:spPr bwMode="auto">
          <a:xfrm>
            <a:off x="3048000" y="4267200"/>
            <a:ext cx="3352800" cy="2238375"/>
          </a:xfrm>
          <a:prstGeom prst="rect">
            <a:avLst/>
          </a:prstGeom>
          <a:noFill/>
          <a:ln w="9525">
            <a:noFill/>
            <a:miter lim="800000"/>
            <a:headEnd/>
            <a:tailEnd/>
          </a:ln>
        </p:spPr>
      </p:pic>
      <p:pic>
        <p:nvPicPr>
          <p:cNvPr id="6" name="MSj00974840000[1].wav">
            <a:hlinkClick r:id="" action="ppaction://media"/>
          </p:cNvPr>
          <p:cNvPicPr>
            <a:picLocks noRot="1" noChangeAspect="1"/>
          </p:cNvPicPr>
          <p:nvPr>
            <a:wavAudioFile r:embed="rId1" name="MSj00974840000[1].wav"/>
          </p:nvPr>
        </p:nvPicPr>
        <p:blipFill>
          <a:blip r:embed="rId4"/>
          <a:srcRect/>
          <a:stretch>
            <a:fillRect/>
          </a:stretch>
        </p:blipFill>
        <p:spPr bwMode="auto">
          <a:xfrm>
            <a:off x="4419600" y="3276600"/>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3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Canal</a:t>
            </a:r>
            <a:endParaRPr lang="en-US" dirty="0"/>
          </a:p>
        </p:txBody>
      </p:sp>
      <p:sp>
        <p:nvSpPr>
          <p:cNvPr id="35842" name="Content Placeholder 2"/>
          <p:cNvSpPr>
            <a:spLocks noGrp="1"/>
          </p:cNvSpPr>
          <p:nvPr>
            <p:ph idx="1"/>
          </p:nvPr>
        </p:nvSpPr>
        <p:spPr/>
        <p:txBody>
          <a:bodyPr/>
          <a:lstStyle/>
          <a:p>
            <a:r>
              <a:rPr lang="en-US" smtClean="0"/>
              <a:t>An artificial waterway or artificially improved river used for travel, shipping, or irrigation.</a:t>
            </a:r>
          </a:p>
          <a:p>
            <a:endParaRPr lang="en-US" smtClean="0"/>
          </a:p>
        </p:txBody>
      </p:sp>
      <p:pic>
        <p:nvPicPr>
          <p:cNvPr id="35843" name="Picture 2" descr="C:\Documents and Settings\Student\Local Settings\Temporary Internet Files\Content.IE5\YM76DMUB\MPj04364380000[1].jpg"/>
          <p:cNvPicPr>
            <a:picLocks noChangeAspect="1" noChangeArrowheads="1"/>
          </p:cNvPicPr>
          <p:nvPr/>
        </p:nvPicPr>
        <p:blipFill>
          <a:blip r:embed="rId2"/>
          <a:srcRect/>
          <a:stretch>
            <a:fillRect/>
          </a:stretch>
        </p:blipFill>
        <p:spPr bwMode="auto">
          <a:xfrm>
            <a:off x="2971800" y="3429000"/>
            <a:ext cx="3581400" cy="238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Cliff</a:t>
            </a:r>
            <a:endParaRPr lang="en-US" dirty="0"/>
          </a:p>
        </p:txBody>
      </p:sp>
      <p:sp>
        <p:nvSpPr>
          <p:cNvPr id="36866" name="Content Placeholder 2"/>
          <p:cNvSpPr>
            <a:spLocks noGrp="1"/>
          </p:cNvSpPr>
          <p:nvPr>
            <p:ph idx="1"/>
          </p:nvPr>
        </p:nvSpPr>
        <p:spPr/>
        <p:txBody>
          <a:bodyPr/>
          <a:lstStyle/>
          <a:p>
            <a:r>
              <a:rPr lang="en-US" smtClean="0"/>
              <a:t>A high, steep, or overhanging face of rock.</a:t>
            </a:r>
          </a:p>
        </p:txBody>
      </p:sp>
      <p:pic>
        <p:nvPicPr>
          <p:cNvPr id="36867" name="Picture 2" descr="C:\Documents and Settings\Student\Local Settings\Temporary Internet Files\Content.IE5\1TWADBK6\MPj04304470000[1].jpg"/>
          <p:cNvPicPr>
            <a:picLocks noChangeAspect="1" noChangeArrowheads="1"/>
          </p:cNvPicPr>
          <p:nvPr/>
        </p:nvPicPr>
        <p:blipFill>
          <a:blip r:embed="rId2"/>
          <a:srcRect/>
          <a:stretch>
            <a:fillRect/>
          </a:stretch>
        </p:blipFill>
        <p:spPr bwMode="auto">
          <a:xfrm>
            <a:off x="2133600" y="2286000"/>
            <a:ext cx="4240213" cy="427355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Mouth</a:t>
            </a:r>
            <a:endParaRPr lang="en-US" dirty="0"/>
          </a:p>
        </p:txBody>
      </p:sp>
      <p:sp>
        <p:nvSpPr>
          <p:cNvPr id="37890" name="Content Placeholder 2"/>
          <p:cNvSpPr>
            <a:spLocks noGrp="1"/>
          </p:cNvSpPr>
          <p:nvPr>
            <p:ph idx="1"/>
          </p:nvPr>
        </p:nvSpPr>
        <p:spPr/>
        <p:txBody>
          <a:bodyPr/>
          <a:lstStyle/>
          <a:p>
            <a:r>
              <a:rPr lang="en-US" smtClean="0"/>
              <a:t>The end of a river which water flows.</a:t>
            </a:r>
            <a:br>
              <a:rPr lang="en-US" smtClean="0"/>
            </a:br>
            <a:endParaRPr lang="en-US" smtClean="0"/>
          </a:p>
        </p:txBody>
      </p:sp>
      <p:pic>
        <p:nvPicPr>
          <p:cNvPr id="37891" name="Picture 2" descr="C:\Documents and Settings\Student\Local Settings\Temporary Internet Files\Content.IE5\YM76DMUB\MPj04306000000[1].jpg"/>
          <p:cNvPicPr>
            <a:picLocks noChangeAspect="1" noChangeArrowheads="1"/>
          </p:cNvPicPr>
          <p:nvPr/>
        </p:nvPicPr>
        <p:blipFill>
          <a:blip r:embed="rId2"/>
          <a:srcRect/>
          <a:stretch>
            <a:fillRect/>
          </a:stretch>
        </p:blipFill>
        <p:spPr bwMode="auto">
          <a:xfrm>
            <a:off x="2667000" y="2743200"/>
            <a:ext cx="3733800" cy="25146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Plain</a:t>
            </a:r>
            <a:endParaRPr lang="en-US" dirty="0"/>
          </a:p>
        </p:txBody>
      </p:sp>
      <p:sp>
        <p:nvSpPr>
          <p:cNvPr id="17410" name="Content Placeholder 2"/>
          <p:cNvSpPr>
            <a:spLocks noGrp="1"/>
          </p:cNvSpPr>
          <p:nvPr>
            <p:ph idx="1"/>
          </p:nvPr>
        </p:nvSpPr>
        <p:spPr/>
        <p:txBody>
          <a:bodyPr/>
          <a:lstStyle/>
          <a:p>
            <a:r>
              <a:rPr lang="en-US" smtClean="0"/>
              <a:t>a large, flat or level area of land</a:t>
            </a:r>
          </a:p>
          <a:p>
            <a:endParaRPr lang="en-US" smtClean="0"/>
          </a:p>
          <a:p>
            <a:pPr>
              <a:buFont typeface="Wingdings 2" pitchFamily="18" charset="2"/>
              <a:buNone/>
            </a:pPr>
            <a:endParaRPr lang="en-US" smtClean="0"/>
          </a:p>
        </p:txBody>
      </p:sp>
      <p:pic>
        <p:nvPicPr>
          <p:cNvPr id="17411" name="Picture 2" descr="C:\Documents and Settings\Student\Local Settings\Temporary Internet Files\Content.IE5\8XENKHIB\MPj04140270000[1].jpg"/>
          <p:cNvPicPr>
            <a:picLocks noChangeAspect="1" noChangeArrowheads="1"/>
          </p:cNvPicPr>
          <p:nvPr/>
        </p:nvPicPr>
        <p:blipFill>
          <a:blip r:embed="rId2"/>
          <a:srcRect/>
          <a:stretch>
            <a:fillRect/>
          </a:stretch>
        </p:blipFill>
        <p:spPr bwMode="auto">
          <a:xfrm>
            <a:off x="1600200" y="2514600"/>
            <a:ext cx="4876800" cy="3249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Lake</a:t>
            </a:r>
            <a:endParaRPr lang="en-US" dirty="0"/>
          </a:p>
        </p:txBody>
      </p:sp>
      <p:sp>
        <p:nvSpPr>
          <p:cNvPr id="18434" name="Content Placeholder 2"/>
          <p:cNvSpPr>
            <a:spLocks noGrp="1"/>
          </p:cNvSpPr>
          <p:nvPr>
            <p:ph idx="1"/>
          </p:nvPr>
        </p:nvSpPr>
        <p:spPr/>
        <p:txBody>
          <a:bodyPr/>
          <a:lstStyle/>
          <a:p>
            <a:r>
              <a:rPr lang="en-US" smtClean="0"/>
              <a:t>a large inland body of water larger than ponds</a:t>
            </a:r>
          </a:p>
          <a:p>
            <a:endParaRPr lang="en-US" smtClean="0"/>
          </a:p>
          <a:p>
            <a:endParaRPr lang="en-US" smtClean="0"/>
          </a:p>
          <a:p>
            <a:pPr>
              <a:buFont typeface="Wingdings 2" pitchFamily="18" charset="2"/>
              <a:buNone/>
            </a:pPr>
            <a:endParaRPr lang="en-US" smtClean="0"/>
          </a:p>
        </p:txBody>
      </p:sp>
      <p:pic>
        <p:nvPicPr>
          <p:cNvPr id="18435" name="Picture 6" descr="C:\Documents and Settings\Student\Local Settings\Temporary Internet Files\Content.IE5\4HE7GDMN\MPj04037520000[1].jpg"/>
          <p:cNvPicPr>
            <a:picLocks noChangeAspect="1" noChangeArrowheads="1"/>
          </p:cNvPicPr>
          <p:nvPr/>
        </p:nvPicPr>
        <p:blipFill>
          <a:blip r:embed="rId2"/>
          <a:srcRect/>
          <a:stretch>
            <a:fillRect/>
          </a:stretch>
        </p:blipFill>
        <p:spPr bwMode="auto">
          <a:xfrm>
            <a:off x="2057400" y="2362200"/>
            <a:ext cx="3902075" cy="312102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Dune</a:t>
            </a:r>
            <a:endParaRPr lang="en-US" dirty="0"/>
          </a:p>
        </p:txBody>
      </p:sp>
      <p:sp>
        <p:nvSpPr>
          <p:cNvPr id="19458" name="Content Placeholder 2"/>
          <p:cNvSpPr>
            <a:spLocks noGrp="1"/>
          </p:cNvSpPr>
          <p:nvPr>
            <p:ph idx="1"/>
          </p:nvPr>
        </p:nvSpPr>
        <p:spPr/>
        <p:txBody>
          <a:bodyPr/>
          <a:lstStyle/>
          <a:p>
            <a:r>
              <a:rPr lang="en-US" smtClean="0"/>
              <a:t>a mound or ridge of loose sand shaped by blowing winds</a:t>
            </a:r>
          </a:p>
          <a:p>
            <a:endParaRPr lang="en-US" smtClean="0"/>
          </a:p>
          <a:p>
            <a:pPr>
              <a:buFont typeface="Wingdings 2" pitchFamily="18" charset="2"/>
              <a:buNone/>
            </a:pPr>
            <a:endParaRPr lang="en-US" smtClean="0"/>
          </a:p>
        </p:txBody>
      </p:sp>
      <p:pic>
        <p:nvPicPr>
          <p:cNvPr id="19459" name="Picture 2" descr="C:\Documents and Settings\Student\Local Settings\Temporary Internet Files\Content.IE5\WDYF01MV\MPj04306100000[1].jpg"/>
          <p:cNvPicPr>
            <a:picLocks noChangeAspect="1" noChangeArrowheads="1"/>
          </p:cNvPicPr>
          <p:nvPr/>
        </p:nvPicPr>
        <p:blipFill>
          <a:blip r:embed="rId2"/>
          <a:srcRect/>
          <a:stretch>
            <a:fillRect/>
          </a:stretch>
        </p:blipFill>
        <p:spPr bwMode="auto">
          <a:xfrm>
            <a:off x="2209800" y="2590800"/>
            <a:ext cx="5029200" cy="3340100"/>
          </a:xfrm>
          <a:prstGeom prst="rect">
            <a:avLst/>
          </a:prstGeom>
          <a:noFill/>
          <a:ln w="9525">
            <a:noFill/>
            <a:miter lim="800000"/>
            <a:headEnd/>
            <a:tailEnd/>
          </a:ln>
        </p:spPr>
      </p:pic>
    </p:spTree>
  </p:cSld>
  <p:clrMapOvr>
    <a:masterClrMapping/>
  </p:clrMapOvr>
  <p:transition>
    <p:dissolv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Beach</a:t>
            </a:r>
            <a:endParaRPr lang="en-US" dirty="0"/>
          </a:p>
        </p:txBody>
      </p:sp>
      <p:sp>
        <p:nvSpPr>
          <p:cNvPr id="20482" name="Content Placeholder 2"/>
          <p:cNvSpPr>
            <a:spLocks noGrp="1"/>
          </p:cNvSpPr>
          <p:nvPr>
            <p:ph idx="1"/>
          </p:nvPr>
        </p:nvSpPr>
        <p:spPr/>
        <p:txBody>
          <a:bodyPr/>
          <a:lstStyle/>
          <a:p>
            <a:r>
              <a:rPr lang="en-US" smtClean="0"/>
              <a:t>A bar of sand that overlooks a mass of water</a:t>
            </a:r>
          </a:p>
          <a:p>
            <a:endParaRPr lang="en-US" smtClean="0"/>
          </a:p>
          <a:p>
            <a:pPr>
              <a:buFont typeface="Wingdings 2" pitchFamily="18" charset="2"/>
              <a:buNone/>
            </a:pPr>
            <a:endParaRPr lang="en-US" smtClean="0"/>
          </a:p>
        </p:txBody>
      </p:sp>
      <p:pic>
        <p:nvPicPr>
          <p:cNvPr id="20483" name="Picture 2" descr="C:\Documents and Settings\Student\Local Settings\Temporary Internet Files\Content.IE5\8XENKHIB\MPj04392850000[1].jpg"/>
          <p:cNvPicPr>
            <a:picLocks noChangeAspect="1" noChangeArrowheads="1"/>
          </p:cNvPicPr>
          <p:nvPr/>
        </p:nvPicPr>
        <p:blipFill>
          <a:blip r:embed="rId2"/>
          <a:srcRect/>
          <a:stretch>
            <a:fillRect/>
          </a:stretch>
        </p:blipFill>
        <p:spPr bwMode="auto">
          <a:xfrm>
            <a:off x="3048000" y="2819400"/>
            <a:ext cx="2489200" cy="3730625"/>
          </a:xfrm>
          <a:prstGeom prst="rect">
            <a:avLst/>
          </a:prstGeom>
          <a:noFill/>
          <a:ln w="9525">
            <a:noFill/>
            <a:miter lim="800000"/>
            <a:headEnd/>
            <a:tailEnd/>
          </a:ln>
        </p:spPr>
      </p:pic>
    </p:spTree>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Desert</a:t>
            </a:r>
            <a:endParaRPr lang="en-US" dirty="0"/>
          </a:p>
        </p:txBody>
      </p:sp>
      <p:sp>
        <p:nvSpPr>
          <p:cNvPr id="21506" name="Content Placeholder 2"/>
          <p:cNvSpPr>
            <a:spLocks noGrp="1"/>
          </p:cNvSpPr>
          <p:nvPr>
            <p:ph idx="1"/>
          </p:nvPr>
        </p:nvSpPr>
        <p:spPr/>
        <p:txBody>
          <a:bodyPr/>
          <a:lstStyle/>
          <a:p>
            <a:r>
              <a:rPr lang="en-US" smtClean="0"/>
              <a:t>Miles of sand and dry lands, and have very dramatic weather changes.</a:t>
            </a:r>
          </a:p>
          <a:p>
            <a:endParaRPr lang="en-US" smtClean="0"/>
          </a:p>
          <a:p>
            <a:pPr>
              <a:buFont typeface="Wingdings 2" pitchFamily="18" charset="2"/>
              <a:buNone/>
            </a:pPr>
            <a:endParaRPr lang="en-US" smtClean="0"/>
          </a:p>
        </p:txBody>
      </p:sp>
      <p:pic>
        <p:nvPicPr>
          <p:cNvPr id="21507" name="Picture 2" descr="C:\Documents and Settings\Student\Local Settings\Temporary Internet Files\Content.IE5\4HE7GDMN\MPj04393490000[1].jpg"/>
          <p:cNvPicPr>
            <a:picLocks noChangeAspect="1" noChangeArrowheads="1"/>
          </p:cNvPicPr>
          <p:nvPr/>
        </p:nvPicPr>
        <p:blipFill>
          <a:blip r:embed="rId2"/>
          <a:srcRect/>
          <a:stretch>
            <a:fillRect/>
          </a:stretch>
        </p:blipFill>
        <p:spPr bwMode="auto">
          <a:xfrm>
            <a:off x="3505200" y="2514600"/>
            <a:ext cx="2667000" cy="3983038"/>
          </a:xfrm>
          <a:prstGeom prst="rect">
            <a:avLst/>
          </a:prstGeom>
          <a:noFill/>
          <a:ln w="9525">
            <a:noFill/>
            <a:miter lim="800000"/>
            <a:headEnd/>
            <a:tailEnd/>
          </a:ln>
        </p:spPr>
      </p:pic>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Tundra</a:t>
            </a:r>
            <a:endParaRPr lang="en-US" dirty="0"/>
          </a:p>
        </p:txBody>
      </p:sp>
      <p:sp>
        <p:nvSpPr>
          <p:cNvPr id="22530" name="Content Placeholder 2"/>
          <p:cNvSpPr>
            <a:spLocks noGrp="1"/>
          </p:cNvSpPr>
          <p:nvPr>
            <p:ph idx="1"/>
          </p:nvPr>
        </p:nvSpPr>
        <p:spPr/>
        <p:txBody>
          <a:bodyPr/>
          <a:lstStyle/>
          <a:p>
            <a:r>
              <a:rPr lang="en-GB" smtClean="0"/>
              <a:t>the biome found in the Arctic circle across North America, Greenland and Europe.</a:t>
            </a:r>
            <a:endParaRPr lang="en-US" smtClean="0"/>
          </a:p>
        </p:txBody>
      </p:sp>
      <p:pic>
        <p:nvPicPr>
          <p:cNvPr id="22531" name="Picture 2" descr="C:\Documents and Settings\Student\Local Settings\Temporary Internet Files\Content.IE5\812VSLEZ\MPj04372290000[1].jpg"/>
          <p:cNvPicPr>
            <a:picLocks noChangeAspect="1" noChangeArrowheads="1"/>
          </p:cNvPicPr>
          <p:nvPr/>
        </p:nvPicPr>
        <p:blipFill>
          <a:blip r:embed="rId2"/>
          <a:srcRect/>
          <a:stretch>
            <a:fillRect/>
          </a:stretch>
        </p:blipFill>
        <p:spPr bwMode="auto">
          <a:xfrm>
            <a:off x="2895600" y="3124200"/>
            <a:ext cx="2312988" cy="3001963"/>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Reef</a:t>
            </a:r>
            <a:endParaRPr lang="en-US" dirty="0"/>
          </a:p>
        </p:txBody>
      </p:sp>
      <p:sp>
        <p:nvSpPr>
          <p:cNvPr id="23554" name="Content Placeholder 2"/>
          <p:cNvSpPr>
            <a:spLocks noGrp="1"/>
          </p:cNvSpPr>
          <p:nvPr>
            <p:ph idx="1"/>
          </p:nvPr>
        </p:nvSpPr>
        <p:spPr/>
        <p:txBody>
          <a:bodyPr/>
          <a:lstStyle/>
          <a:p>
            <a:r>
              <a:rPr lang="en-US" smtClean="0"/>
              <a:t>An ocean reef made up of coral, and other organisms </a:t>
            </a:r>
          </a:p>
          <a:p>
            <a:endParaRPr lang="en-US" smtClean="0"/>
          </a:p>
          <a:p>
            <a:endParaRPr lang="en-US" smtClean="0"/>
          </a:p>
        </p:txBody>
      </p:sp>
      <p:pic>
        <p:nvPicPr>
          <p:cNvPr id="23555" name="Picture 2" descr="C:\Documents and Settings\Student\Local Settings\Temporary Internet Files\Content.IE5\8XENKHIB\MPj04013350000[1].jpg"/>
          <p:cNvPicPr>
            <a:picLocks noChangeAspect="1" noChangeArrowheads="1"/>
          </p:cNvPicPr>
          <p:nvPr/>
        </p:nvPicPr>
        <p:blipFill>
          <a:blip r:embed="rId2"/>
          <a:srcRect/>
          <a:stretch>
            <a:fillRect/>
          </a:stretch>
        </p:blipFill>
        <p:spPr bwMode="auto">
          <a:xfrm>
            <a:off x="2133600" y="3200400"/>
            <a:ext cx="3902075" cy="2600325"/>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86</TotalTime>
  <Words>329</Words>
  <Application>Microsoft Office PowerPoint</Application>
  <PresentationFormat>On-screen Show (4:3)</PresentationFormat>
  <Paragraphs>25</Paragraphs>
  <Slides>23</Slides>
  <Notes>1</Notes>
  <HiddenSlides>0</HiddenSlides>
  <MMClips>2</MMClips>
  <ScaleCrop>false</ScaleCrop>
  <HeadingPairs>
    <vt:vector size="6" baseType="variant">
      <vt:variant>
        <vt:lpstr>Fonts Used</vt:lpstr>
      </vt:variant>
      <vt:variant>
        <vt:i4>7</vt:i4>
      </vt:variant>
      <vt:variant>
        <vt:lpstr>Design Template</vt:lpstr>
      </vt:variant>
      <vt:variant>
        <vt:i4>2</vt:i4>
      </vt:variant>
      <vt:variant>
        <vt:lpstr>Slide Titles</vt:lpstr>
      </vt:variant>
      <vt:variant>
        <vt:i4>23</vt:i4>
      </vt:variant>
    </vt:vector>
  </HeadingPairs>
  <TitlesOfParts>
    <vt:vector size="32" baseType="lpstr">
      <vt:lpstr>Book Antiqua</vt:lpstr>
      <vt:lpstr>Arial</vt:lpstr>
      <vt:lpstr>Lucida Sans</vt:lpstr>
      <vt:lpstr>Wingdings 2</vt:lpstr>
      <vt:lpstr>Wingdings</vt:lpstr>
      <vt:lpstr>Wingdings 3</vt:lpstr>
      <vt:lpstr>Calibri</vt:lpstr>
      <vt:lpstr>Apex</vt:lpstr>
      <vt:lpstr>Apex</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Geography Definitions</dc:title>
  <dc:creator> </dc:creator>
  <cp:lastModifiedBy>Debra Coter</cp:lastModifiedBy>
  <cp:revision>12</cp:revision>
  <dcterms:created xsi:type="dcterms:W3CDTF">2008-09-30T15:25:06Z</dcterms:created>
  <dcterms:modified xsi:type="dcterms:W3CDTF">2008-10-25T13:45:25Z</dcterms:modified>
</cp:coreProperties>
</file>